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20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14655-416C-114C-BC4C-99E91CA49379}" type="datetimeFigureOut">
              <a:rPr lang="en-US" smtClean="0"/>
              <a:t>12/30/19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2E20C48-86C3-D641-A6FA-6B1F8AA704D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396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14655-416C-114C-BC4C-99E91CA49379}" type="datetimeFigureOut">
              <a:rPr lang="en-US" smtClean="0"/>
              <a:t>12/30/19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20C48-86C3-D641-A6FA-6B1F8AA704D1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408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14655-416C-114C-BC4C-99E91CA49379}" type="datetimeFigureOut">
              <a:rPr lang="en-US" smtClean="0"/>
              <a:t>12/30/19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20C48-86C3-D641-A6FA-6B1F8AA704D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375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14655-416C-114C-BC4C-99E91CA49379}" type="datetimeFigureOut">
              <a:rPr lang="en-US" smtClean="0"/>
              <a:t>12/30/19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20C48-86C3-D641-A6FA-6B1F8AA704D1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6390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14655-416C-114C-BC4C-99E91CA49379}" type="datetimeFigureOut">
              <a:rPr lang="en-US" smtClean="0"/>
              <a:t>12/30/19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20C48-86C3-D641-A6FA-6B1F8AA704D1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035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14655-416C-114C-BC4C-99E91CA49379}" type="datetimeFigureOut">
              <a:rPr lang="en-US" smtClean="0"/>
              <a:t>12/30/19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20C48-86C3-D641-A6FA-6B1F8AA704D1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6055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14655-416C-114C-BC4C-99E91CA49379}" type="datetimeFigureOut">
              <a:rPr lang="en-US" smtClean="0"/>
              <a:t>12/30/19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20C48-86C3-D641-A6FA-6B1F8AA70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85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14655-416C-114C-BC4C-99E91CA49379}" type="datetimeFigureOut">
              <a:rPr lang="en-US" smtClean="0"/>
              <a:t>12/30/19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20C48-86C3-D641-A6FA-6B1F8AA704D1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050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B014655-416C-114C-BC4C-99E91CA49379}" type="datetimeFigureOut">
              <a:rPr lang="en-US" smtClean="0"/>
              <a:t>12/30/19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20C48-86C3-D641-A6FA-6B1F8AA704D1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480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14655-416C-114C-BC4C-99E91CA49379}" type="datetimeFigureOut">
              <a:rPr lang="en-US" smtClean="0"/>
              <a:t>12/30/19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20C48-86C3-D641-A6FA-6B1F8AA704D1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165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14655-416C-114C-BC4C-99E91CA49379}" type="datetimeFigureOut">
              <a:rPr lang="en-US" smtClean="0"/>
              <a:t>12/30/19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20C48-86C3-D641-A6FA-6B1F8AA704D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347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14655-416C-114C-BC4C-99E91CA49379}" type="datetimeFigureOut">
              <a:rPr lang="en-US" smtClean="0"/>
              <a:t>12/30/19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2E20C48-86C3-D641-A6FA-6B1F8AA704D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273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A4708-539E-0B4F-A754-898C64A330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4321" y="607425"/>
            <a:ext cx="10568065" cy="2541431"/>
          </a:xfrm>
        </p:spPr>
        <p:txBody>
          <a:bodyPr>
            <a:normAutofit fontScale="90000"/>
          </a:bodyPr>
          <a:lstStyle/>
          <a:p>
            <a:r>
              <a:rPr lang="en-US" dirty="0"/>
              <a:t>Classification of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Abnormal Behavior: DSM 5</a:t>
            </a:r>
          </a:p>
        </p:txBody>
      </p:sp>
    </p:spTree>
    <p:extLst>
      <p:ext uri="{BB962C8B-B14F-4D97-AF65-F5344CB8AC3E}">
        <p14:creationId xmlns:p14="http://schemas.microsoft.com/office/powerpoint/2010/main" val="2021896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3769B-8B27-F84A-9405-70AA178A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77" y="804519"/>
            <a:ext cx="11032761" cy="1049235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How are abnormal behavior patterns classified?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18BD9-BAAE-8746-B2FD-69F1B190C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255588" indent="-153988">
              <a:buFontTx/>
              <a:buChar char="•"/>
              <a:defRPr/>
            </a:pPr>
            <a:r>
              <a:rPr lang="en-US" altLang="en-US" sz="2400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Diagnostic and Statistical Manual of Mental Disorders </a:t>
            </a:r>
            <a:r>
              <a:rPr lang="en-US" altLang="en-US" sz="24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(</a:t>
            </a:r>
            <a:r>
              <a:rPr lang="en-US" altLang="en-US" sz="2400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DSM</a:t>
            </a:r>
            <a:r>
              <a:rPr lang="en-US" altLang="en-US" sz="24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) first introduced in 1952.</a:t>
            </a:r>
          </a:p>
          <a:p>
            <a:pPr marL="747713" indent="50800">
              <a:defRPr/>
            </a:pPr>
            <a:r>
              <a:rPr lang="en-US" altLang="en-US" sz="24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	</a:t>
            </a:r>
            <a:r>
              <a:rPr lang="en-US" altLang="en-US" sz="2400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 DSM-5 </a:t>
            </a:r>
            <a:r>
              <a:rPr lang="en-US" altLang="en-US" sz="24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published in 2013</a:t>
            </a:r>
            <a:r>
              <a:rPr lang="en-US" altLang="en-US" sz="2400" dirty="0">
                <a:solidFill>
                  <a:schemeClr val="hlin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. </a:t>
            </a:r>
            <a:endParaRPr lang="en-US" altLang="en-US" sz="2400" dirty="0">
              <a:solidFill>
                <a:srgbClr val="000000"/>
              </a:solidFill>
              <a:ea typeface="ＭＳ Ｐゴシック" panose="020B0600070205080204" pitchFamily="34" charset="-128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255588" indent="-153988">
              <a:buFontTx/>
              <a:buChar char="•"/>
              <a:defRPr/>
            </a:pPr>
            <a:r>
              <a:rPr lang="en-US" altLang="en-US" sz="2400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International Statistical Classification of Diseases and Related Health Problems </a:t>
            </a:r>
            <a:r>
              <a:rPr lang="en-US" altLang="en-US" sz="24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(</a:t>
            </a:r>
            <a:r>
              <a:rPr lang="en-US" altLang="en-US" sz="2400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ICD</a:t>
            </a:r>
            <a:r>
              <a:rPr lang="en-US" altLang="en-US" sz="24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), is a classification system published by the World Health Organization</a:t>
            </a:r>
          </a:p>
          <a:p>
            <a:pPr marL="742506" lvl="1" indent="-153988">
              <a:buFontTx/>
              <a:buChar char="•"/>
              <a:defRPr/>
            </a:pPr>
            <a:r>
              <a:rPr lang="en-US" altLang="en-US" sz="22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Used mainly for compiling statistics on the worldwide occurrence of disorders</a:t>
            </a:r>
          </a:p>
          <a:p>
            <a:pPr marL="742506" lvl="1" indent="-153988">
              <a:buFontTx/>
              <a:buChar char="•"/>
              <a:defRPr/>
            </a:pPr>
            <a:r>
              <a:rPr lang="en-US" altLang="en-US" sz="2200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DSM-5 </a:t>
            </a:r>
            <a:r>
              <a:rPr lang="en-US" altLang="en-US" sz="22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compatible with the </a:t>
            </a:r>
            <a:r>
              <a:rPr lang="en-US" altLang="en-US" sz="2200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ICD</a:t>
            </a:r>
            <a:r>
              <a:rPr lang="en-US" altLang="en-US" sz="22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089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34B3F-DF19-FC48-9349-863281D56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725" y="374754"/>
            <a:ext cx="11347554" cy="6220918"/>
          </a:xfrm>
        </p:spPr>
        <p:txBody>
          <a:bodyPr>
            <a:normAutofit fontScale="92500"/>
          </a:bodyPr>
          <a:lstStyle/>
          <a:p>
            <a:pPr marL="255588" indent="-153988">
              <a:buFontTx/>
              <a:buChar char="•"/>
              <a:defRPr/>
            </a:pPr>
            <a:r>
              <a:rPr lang="en-US" altLang="en-US" sz="2000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DSM</a:t>
            </a:r>
            <a:r>
              <a:rPr lang="en-US" altLang="en-US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 system treats abnormal behaviors as signs or symptoms of underlying disorders or pathologies. </a:t>
            </a:r>
          </a:p>
          <a:p>
            <a:pPr marL="742506" lvl="1" indent="-153988">
              <a:buFontTx/>
              <a:buChar char="•"/>
              <a:defRPr/>
            </a:pPr>
            <a:r>
              <a:rPr lang="en-US" altLang="en-US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Is descriptive, not explanatory –</a:t>
            </a:r>
            <a:r>
              <a:rPr lang="en-US" altLang="en-US" sz="2000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 DSM</a:t>
            </a:r>
            <a:r>
              <a:rPr lang="en-US" altLang="en-US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 does not make assumptions about causes of behavior.</a:t>
            </a:r>
          </a:p>
          <a:p>
            <a:pPr marL="742506" lvl="1" indent="-153988">
              <a:buFontTx/>
              <a:buChar char="•"/>
              <a:defRPr/>
            </a:pPr>
            <a:r>
              <a:rPr lang="en-US" altLang="en-US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Uses term mental disorder to describe clinical syndromes involving a significant level of disturbance in cognitive, emotional, or behavioral functioning.</a:t>
            </a:r>
          </a:p>
          <a:p>
            <a:pPr marL="742506" lvl="1" indent="-153988">
              <a:buFontTx/>
              <a:buChar char="•"/>
              <a:defRPr/>
            </a:pPr>
            <a:endParaRPr lang="en-US" altLang="en-US" sz="2000" dirty="0">
              <a:solidFill>
                <a:srgbClr val="000000"/>
              </a:solidFill>
              <a:ea typeface="ＭＳ Ｐゴシック" panose="020B0600070205080204" pitchFamily="34" charset="-128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742506" lvl="1" indent="-153988">
              <a:buFontTx/>
              <a:buChar char="•"/>
              <a:defRPr/>
            </a:pPr>
            <a:r>
              <a:rPr lang="en-US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DSM-5</a:t>
            </a: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The </a:t>
            </a:r>
            <a:r>
              <a:rPr lang="en-US" alt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DSM</a:t>
            </a: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now in the fifth edition called the </a:t>
            </a:r>
            <a:r>
              <a:rPr lang="en-US" alt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DSM-5</a:t>
            </a: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is a diagnostic manual for classifying mental disorders. It lists specific criteria clinicians use to diagnose particular disorders.</a:t>
            </a:r>
          </a:p>
          <a:p>
            <a:pPr marL="588518" lvl="1" indent="0" algn="ctr">
              <a:buNone/>
              <a:defRPr/>
            </a:pPr>
            <a:endParaRPr lang="en-US" altLang="en-US" sz="3000" dirty="0">
              <a:solidFill>
                <a:srgbClr val="000000"/>
              </a:solidFill>
              <a:ea typeface="ＭＳ Ｐゴシック" panose="020B0600070205080204" pitchFamily="34" charset="-128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588518" lvl="1" indent="0" algn="ctr">
              <a:buNone/>
              <a:defRPr/>
            </a:pPr>
            <a:r>
              <a:rPr lang="en-US" altLang="en-US" sz="3000" dirty="0"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Categorical and Dimensional Component of the </a:t>
            </a:r>
            <a:r>
              <a:rPr lang="en-US" altLang="en-US" sz="3000" i="1" dirty="0">
                <a:ea typeface="ＭＳ Ｐゴシック" panose="020B0600070205080204" pitchFamily="34" charset="-128"/>
                <a:cs typeface="Times New Roman" panose="02020603050405020304" pitchFamily="18" charset="0"/>
                <a:sym typeface="Times New Roman" panose="02020603050405020304" pitchFamily="18" charset="0"/>
              </a:rPr>
              <a:t>DSM-5</a:t>
            </a:r>
            <a:endParaRPr lang="en-US" altLang="en-US" sz="2000" dirty="0">
              <a:solidFill>
                <a:srgbClr val="000000"/>
              </a:solidFill>
              <a:ea typeface="ＭＳ Ｐゴシック" panose="020B0600070205080204" pitchFamily="34" charset="-128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255588" indent="-153988">
              <a:buFontTx/>
              <a:buChar char="•"/>
              <a:defRPr/>
            </a:pPr>
            <a:r>
              <a:rPr lang="en-US" altLang="en-US" sz="2100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DSM</a:t>
            </a:r>
            <a:r>
              <a:rPr lang="en-US" altLang="en-US" sz="21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 is based on a categorical model of classification.</a:t>
            </a:r>
          </a:p>
          <a:p>
            <a:pPr marL="742506" lvl="1" indent="-153988">
              <a:buFontTx/>
              <a:buChar char="•"/>
              <a:defRPr/>
            </a:pPr>
            <a:r>
              <a:rPr lang="en-US" altLang="en-US" sz="21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Clinicians make a categorical yes–no type of judgment about whether disorder is present.</a:t>
            </a:r>
          </a:p>
          <a:p>
            <a:pPr marL="120650" lvl="1" indent="161925">
              <a:buFontTx/>
              <a:buChar char="•"/>
              <a:defRPr/>
            </a:pPr>
            <a:r>
              <a:rPr lang="en-US" altLang="en-US" sz="2100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DSM-5</a:t>
            </a:r>
            <a:r>
              <a:rPr lang="en-US" altLang="en-US" sz="21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 expanded on the categorical component to include a dimensional component for many disorders.</a:t>
            </a:r>
          </a:p>
          <a:p>
            <a:pPr marL="740664" lvl="2" indent="-155448">
              <a:buFontTx/>
              <a:buChar char="•"/>
              <a:defRPr/>
            </a:pPr>
            <a:r>
              <a:rPr lang="en-US" altLang="en-US" sz="21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Evaluator can determine whether disorder is present and also rate severity of symptoms.</a:t>
            </a:r>
          </a:p>
          <a:p>
            <a:pPr marL="742506" lvl="1" indent="-153988">
              <a:buFontTx/>
              <a:buChar char="•"/>
              <a:defRPr/>
            </a:pPr>
            <a:endParaRPr lang="en-US" altLang="en-US" sz="2000" dirty="0">
              <a:solidFill>
                <a:srgbClr val="000000"/>
              </a:solidFill>
              <a:ea typeface="ＭＳ Ｐゴシック" panose="020B0600070205080204" pitchFamily="34" charset="-128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815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ED337-1A18-034F-BFA6-3D9C86B36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6571"/>
            <a:ext cx="10515600" cy="5850392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/>
              <a:t>Evaluating DSM 5</a:t>
            </a:r>
          </a:p>
          <a:p>
            <a:pPr marL="0" indent="0">
              <a:buNone/>
            </a:pPr>
            <a:endParaRPr lang="en-US" dirty="0"/>
          </a:p>
          <a:p>
            <a:pPr marL="101600" indent="0">
              <a:buNone/>
              <a:defRPr/>
            </a:pP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A useful diagnostic system must demonstrate </a:t>
            </a:r>
            <a:r>
              <a:rPr lang="en-US" altLang="en-US" b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reliability</a:t>
            </a: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 and </a:t>
            </a:r>
            <a:r>
              <a:rPr lang="en-US" altLang="en-US" b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validity</a:t>
            </a: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.</a:t>
            </a:r>
          </a:p>
          <a:p>
            <a:pPr marL="255588" indent="-153988">
              <a:buFontTx/>
              <a:buChar char="•"/>
              <a:defRPr/>
            </a:pP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The system is </a:t>
            </a:r>
            <a:r>
              <a:rPr lang="en-US" altLang="en-US" b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reliable</a:t>
            </a: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 if different evaluators using the same system are likely to arrive at the same diagnosis.</a:t>
            </a:r>
          </a:p>
          <a:p>
            <a:pPr marL="255588" indent="-153988">
              <a:buFontTx/>
              <a:buChar char="•"/>
              <a:defRPr/>
            </a:pP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The system is </a:t>
            </a:r>
            <a:r>
              <a:rPr lang="en-US" altLang="en-US" b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valid</a:t>
            </a: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 if diagnostic judgments correspond with observed behavior, or predict the course the disorder is likely to follow (</a:t>
            </a:r>
            <a:r>
              <a:rPr lang="en-US" altLang="en-US" b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predictive validity</a:t>
            </a: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).</a:t>
            </a:r>
          </a:p>
          <a:p>
            <a:pPr marL="255588" indent="-153988">
              <a:buFontTx/>
              <a:buChar char="•"/>
              <a:defRPr/>
            </a:pP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Evidence supports the reliability and validity of many </a:t>
            </a:r>
            <a:r>
              <a:rPr lang="en-US" altLang="en-US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DSM</a:t>
            </a: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 categories, yet questions persist about the validity of some categories.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981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9ECE9-F354-254D-90F4-04F4A57EB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391886"/>
            <a:ext cx="11647714" cy="623751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Changes in DSM 5</a:t>
            </a:r>
          </a:p>
          <a:p>
            <a:pPr marL="0" indent="0">
              <a:buNone/>
            </a:pPr>
            <a:endParaRPr lang="en-US" dirty="0"/>
          </a:p>
          <a:p>
            <a:pPr marL="255588" indent="-153988">
              <a:buFontTx/>
              <a:buChar char="•"/>
              <a:defRPr/>
            </a:pP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The </a:t>
            </a:r>
            <a:r>
              <a:rPr lang="en-US" altLang="en-US" i="1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DSM </a:t>
            </a: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system is periodically revised.</a:t>
            </a:r>
          </a:p>
          <a:p>
            <a:pPr marL="255588" indent="-153988">
              <a:buFontTx/>
              <a:buChar char="•"/>
              <a:defRPr/>
            </a:pP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Despite many years of debate, editing, and review, the final version of the </a:t>
            </a:r>
            <a:r>
              <a:rPr lang="en-US" altLang="en-US" i="1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DSM-5 </a:t>
            </a: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remains steeped in controversy over</a:t>
            </a:r>
            <a:r>
              <a:rPr lang="en-US" altLang="en-US" b="1" dirty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 marL="101600" indent="0">
              <a:buNone/>
              <a:defRPr/>
            </a:pPr>
            <a:endParaRPr lang="en-US" altLang="en-US" b="1" dirty="0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lvl="1">
              <a:defRPr/>
            </a:pPr>
            <a:r>
              <a:rPr lang="en-US" altLang="en-US" sz="2000" dirty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Expansion of diagnosable disorders.</a:t>
            </a:r>
          </a:p>
          <a:p>
            <a:pPr lvl="1">
              <a:defRPr/>
            </a:pPr>
            <a:r>
              <a:rPr lang="en-US" altLang="en-US" sz="2000" dirty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Changes in classification of mental disorders.</a:t>
            </a:r>
          </a:p>
          <a:p>
            <a:pPr lvl="1">
              <a:defRPr/>
            </a:pPr>
            <a:r>
              <a:rPr lang="en-US" altLang="en-US" sz="2000" dirty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Changes in diagnostic criteria for particular disorders. </a:t>
            </a:r>
          </a:p>
          <a:p>
            <a:pPr lvl="1">
              <a:defRPr/>
            </a:pPr>
            <a:r>
              <a:rPr lang="en-US" altLang="en-US" sz="2000" dirty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Process of development.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340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289FB-B8E1-594A-85BC-0FBC9333E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3743" y="267153"/>
            <a:ext cx="8904514" cy="930275"/>
          </a:xfrm>
        </p:spPr>
        <p:txBody>
          <a:bodyPr/>
          <a:lstStyle/>
          <a:p>
            <a:r>
              <a:rPr lang="en-US" dirty="0"/>
              <a:t>Advantages and Disadvantages of DSM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29A05-F88C-4B41-B20F-C7CD629DC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1197428"/>
            <a:ext cx="11506200" cy="4615543"/>
          </a:xfrm>
        </p:spPr>
        <p:txBody>
          <a:bodyPr>
            <a:normAutofit fontScale="92500" lnSpcReduction="10000"/>
          </a:bodyPr>
          <a:lstStyle/>
          <a:p>
            <a:pPr marL="101600" indent="0">
              <a:buNone/>
              <a:defRPr/>
            </a:pPr>
            <a:r>
              <a:rPr lang="en-US" altLang="en-US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Advantages of </a:t>
            </a:r>
            <a:r>
              <a:rPr lang="en-US" altLang="en-US" sz="2000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DSM</a:t>
            </a:r>
            <a:r>
              <a:rPr lang="en-US" altLang="en-US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:</a:t>
            </a:r>
          </a:p>
          <a:p>
            <a:pPr marL="101600" indent="0">
              <a:buNone/>
              <a:defRPr/>
            </a:pPr>
            <a:endParaRPr lang="en-US" altLang="en-US" sz="2000" dirty="0">
              <a:solidFill>
                <a:srgbClr val="000000"/>
              </a:solidFill>
              <a:ea typeface="ＭＳ Ｐゴシック" panose="020B0600070205080204" pitchFamily="34" charset="-128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255588" indent="-153988">
              <a:buFontTx/>
              <a:buChar char="•"/>
              <a:defRPr/>
            </a:pPr>
            <a:r>
              <a:rPr lang="en-US" altLang="en-US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Designation of specific diagnostic criteria.</a:t>
            </a:r>
          </a:p>
          <a:p>
            <a:pPr marL="742506" lvl="1" indent="-153988">
              <a:buFontTx/>
              <a:buChar char="•"/>
              <a:defRPr/>
            </a:pPr>
            <a:r>
              <a:rPr lang="en-US" altLang="en-US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Permits</a:t>
            </a:r>
            <a:r>
              <a:rPr lang="en-US" altLang="en-US" sz="2000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clinician</a:t>
            </a:r>
            <a:r>
              <a:rPr lang="en-US" altLang="en-US" sz="2000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to readily match a client</a:t>
            </a:r>
            <a:r>
              <a:rPr lang="ja-JP" altLang="en-US" sz="200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’</a:t>
            </a:r>
            <a:r>
              <a:rPr lang="en-US" altLang="ja-JP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s complaints and associated features with specific standards to see which diagnosis best fits the case. </a:t>
            </a:r>
          </a:p>
          <a:p>
            <a:pPr marL="101600" indent="0" algn="ctr">
              <a:buNone/>
              <a:defRPr/>
            </a:pPr>
            <a:r>
              <a:rPr lang="en-US" altLang="ja-JP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Disadvantages/Criticisms of </a:t>
            </a:r>
            <a:r>
              <a:rPr lang="en-US" altLang="ja-JP" sz="2000" i="1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DSM</a:t>
            </a:r>
            <a:r>
              <a:rPr lang="en-US" altLang="ja-JP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:</a:t>
            </a:r>
          </a:p>
          <a:p>
            <a:pPr>
              <a:defRPr/>
            </a:pPr>
            <a:r>
              <a:rPr lang="en-US" altLang="ja-JP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Disagreement about symptoms associated with some syndromes.</a:t>
            </a:r>
          </a:p>
          <a:p>
            <a:pPr>
              <a:defRPr/>
            </a:pPr>
            <a:r>
              <a:rPr lang="en-US" altLang="ja-JP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Reliance on the medical model.</a:t>
            </a:r>
          </a:p>
          <a:p>
            <a:pPr>
              <a:defRPr/>
            </a:pPr>
            <a:r>
              <a:rPr lang="en-US" altLang="ja-JP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The categorical structure.</a:t>
            </a:r>
          </a:p>
          <a:p>
            <a:pPr>
              <a:defRPr/>
            </a:pPr>
            <a:r>
              <a:rPr lang="en-US" altLang="en-US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Stigma of labels.</a:t>
            </a:r>
          </a:p>
          <a:p>
            <a:pPr marL="742506" lvl="1" indent="-153988">
              <a:buFontTx/>
              <a:buChar char="•"/>
              <a:defRPr/>
            </a:pPr>
            <a:r>
              <a:rPr lang="en-US" altLang="en-US" sz="2000" b="1" dirty="0" err="1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Sanism</a:t>
            </a:r>
            <a:r>
              <a:rPr lang="en-US" altLang="en-US" sz="2000" dirty="0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sym typeface="Arial" panose="020B0604020202020204" pitchFamily="34" charset="0"/>
              </a:rPr>
              <a:t> – The negative stereotyping of people who are identified as mentally ill.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71661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{3C8E642D-D306-4343-B3C4-7017EC7F5FFA}tf10001119</Template>
  <TotalTime>10</TotalTime>
  <Words>394</Words>
  <Application>Microsoft Macintosh PowerPoint</Application>
  <PresentationFormat>Widescreen</PresentationFormat>
  <Paragraphs>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Gallery</vt:lpstr>
      <vt:lpstr>Classification of   Abnormal Behavior: DSM 5</vt:lpstr>
      <vt:lpstr>How are abnormal behavior patterns classified?</vt:lpstr>
      <vt:lpstr>PowerPoint Presentation</vt:lpstr>
      <vt:lpstr>PowerPoint Presentation</vt:lpstr>
      <vt:lpstr>PowerPoint Presentation</vt:lpstr>
      <vt:lpstr>Advantages and Disadvantages of DSM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Classiication of Abnormal Behavior: DSM 5</dc:title>
  <dc:creator>Microsoft Office User</dc:creator>
  <cp:lastModifiedBy>Microsoft Office User</cp:lastModifiedBy>
  <cp:revision>2</cp:revision>
  <dcterms:created xsi:type="dcterms:W3CDTF">2019-12-30T18:13:24Z</dcterms:created>
  <dcterms:modified xsi:type="dcterms:W3CDTF">2019-12-30T18:23:28Z</dcterms:modified>
</cp:coreProperties>
</file>